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5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7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5218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570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0307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34590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7429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02665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0321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74279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2763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10/12/2022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439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708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10/12/2022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578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562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34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422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4272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838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10/12/2022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948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sv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3855C1-CFCB-482D-BB2D-F431E28808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小專題發表</a:t>
            </a:r>
            <a:br>
              <a:rPr lang="en-US" altLang="zh-TW" dirty="0"/>
            </a:br>
            <a:r>
              <a:rPr lang="zh-TW" altLang="en-US" sz="4400" dirty="0"/>
              <a:t>食譜筆記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BE7997B-AD74-4D3F-81C2-6B11291265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製作者：蕭莉蓉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2022.10.15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33058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92A68B-171A-4467-A372-DFD653241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未來方向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0BADA59-EDAE-4AFA-A673-D129F30B3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加入資料庫與後端，能夠記錄資料，成為能實際使用的網站</a:t>
            </a:r>
            <a:endParaRPr lang="en-US" altLang="zh-TW" dirty="0"/>
          </a:p>
          <a:p>
            <a:r>
              <a:rPr lang="zh-TW" altLang="en-US" dirty="0"/>
              <a:t>完整新增與修改功能</a:t>
            </a:r>
            <a:endParaRPr lang="en-US" altLang="zh-TW" dirty="0"/>
          </a:p>
          <a:p>
            <a:r>
              <a:rPr lang="zh-TW" altLang="en-US" dirty="0"/>
              <a:t>與人分享網站，加入會員登入系統</a:t>
            </a:r>
          </a:p>
        </p:txBody>
      </p:sp>
    </p:spTree>
    <p:extLst>
      <p:ext uri="{BB962C8B-B14F-4D97-AF65-F5344CB8AC3E}">
        <p14:creationId xmlns:p14="http://schemas.microsoft.com/office/powerpoint/2010/main" val="1582694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0A73D8-200C-4B6A-B0B6-FB5C4E87B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End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35974D-24C4-4B3C-9493-CBBCC04DDA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Thank you !!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92723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想法泡泡: 雲朵 12">
            <a:extLst>
              <a:ext uri="{FF2B5EF4-FFF2-40B4-BE49-F238E27FC236}">
                <a16:creationId xmlns:a16="http://schemas.microsoft.com/office/drawing/2014/main" id="{897D89BD-F927-491A-B273-9C7EB3BC1385}"/>
              </a:ext>
            </a:extLst>
          </p:cNvPr>
          <p:cNvSpPr/>
          <p:nvPr/>
        </p:nvSpPr>
        <p:spPr>
          <a:xfrm>
            <a:off x="1959773" y="2143790"/>
            <a:ext cx="7094572" cy="3809027"/>
          </a:xfrm>
          <a:prstGeom prst="cloudCallout">
            <a:avLst>
              <a:gd name="adj1" fmla="val 54641"/>
              <a:gd name="adj2" fmla="val 33735"/>
            </a:avLst>
          </a:prstGeom>
          <a:solidFill>
            <a:srgbClr val="F4F7FA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EAAE019-C0B5-4D11-ABBE-5996E84EE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題目發想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DD864E1-A407-44C6-AE74-01A48A5E4D2B}"/>
              </a:ext>
            </a:extLst>
          </p:cNvPr>
          <p:cNvSpPr txBox="1"/>
          <p:nvPr/>
        </p:nvSpPr>
        <p:spPr>
          <a:xfrm rot="881022">
            <a:off x="2535508" y="2877347"/>
            <a:ext cx="2372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j-ea"/>
                <a:ea typeface="+mj-ea"/>
              </a:rPr>
              <a:t>與朋友</a:t>
            </a:r>
            <a:endParaRPr lang="en-US" altLang="zh-TW" sz="2000" dirty="0">
              <a:latin typeface="+mj-ea"/>
              <a:ea typeface="+mj-ea"/>
            </a:endParaRPr>
          </a:p>
          <a:p>
            <a:r>
              <a:rPr lang="zh-TW" altLang="en-US" sz="2000" dirty="0">
                <a:latin typeface="+mj-ea"/>
                <a:ea typeface="+mj-ea"/>
              </a:rPr>
              <a:t>的聊天話題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15103B9-E53F-411C-85CB-4FA2CDE08DC7}"/>
              </a:ext>
            </a:extLst>
          </p:cNvPr>
          <p:cNvSpPr txBox="1"/>
          <p:nvPr/>
        </p:nvSpPr>
        <p:spPr>
          <a:xfrm rot="870401">
            <a:off x="7623658" y="3872022"/>
            <a:ext cx="23724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j-ea"/>
                <a:ea typeface="+mj-ea"/>
              </a:rPr>
              <a:t>生活中的不便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2136078-D058-499C-9DC4-E410236C5752}"/>
              </a:ext>
            </a:extLst>
          </p:cNvPr>
          <p:cNvSpPr txBox="1"/>
          <p:nvPr/>
        </p:nvSpPr>
        <p:spPr>
          <a:xfrm rot="20432856">
            <a:off x="4638308" y="2723459"/>
            <a:ext cx="23724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j-ea"/>
                <a:ea typeface="+mj-ea"/>
              </a:rPr>
              <a:t>非常</a:t>
            </a:r>
            <a:endParaRPr lang="en-US" altLang="zh-TW" sz="2000" dirty="0">
              <a:latin typeface="+mj-ea"/>
              <a:ea typeface="+mj-ea"/>
            </a:endParaRPr>
          </a:p>
          <a:p>
            <a:r>
              <a:rPr lang="zh-TW" altLang="en-US" sz="2000" dirty="0">
                <a:latin typeface="+mj-ea"/>
                <a:ea typeface="+mj-ea"/>
              </a:rPr>
              <a:t>偶爾的</a:t>
            </a:r>
            <a:endParaRPr lang="en-US" altLang="zh-TW" sz="2000" dirty="0">
              <a:latin typeface="+mj-ea"/>
              <a:ea typeface="+mj-ea"/>
            </a:endParaRPr>
          </a:p>
          <a:p>
            <a:r>
              <a:rPr lang="zh-TW" altLang="en-US" sz="2000" dirty="0">
                <a:latin typeface="+mj-ea"/>
                <a:ea typeface="+mj-ea"/>
              </a:rPr>
              <a:t>使用廚房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9EEEA2C-3535-4053-BD5C-C8F55D5C04B1}"/>
              </a:ext>
            </a:extLst>
          </p:cNvPr>
          <p:cNvSpPr txBox="1"/>
          <p:nvPr/>
        </p:nvSpPr>
        <p:spPr>
          <a:xfrm rot="20391800">
            <a:off x="2051942" y="3740272"/>
            <a:ext cx="23724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j-ea"/>
                <a:ea typeface="+mj-ea"/>
              </a:rPr>
              <a:t>上次料理的</a:t>
            </a:r>
            <a:endParaRPr lang="en-US" altLang="zh-TW" sz="2000" dirty="0">
              <a:latin typeface="+mj-ea"/>
              <a:ea typeface="+mj-ea"/>
            </a:endParaRPr>
          </a:p>
          <a:p>
            <a:r>
              <a:rPr lang="zh-TW" altLang="en-US" sz="2000" dirty="0">
                <a:latin typeface="+mj-ea"/>
                <a:ea typeface="+mj-ea"/>
              </a:rPr>
              <a:t>筆記</a:t>
            </a:r>
            <a:endParaRPr lang="en-US" altLang="zh-TW" sz="2000" dirty="0">
              <a:latin typeface="+mj-ea"/>
              <a:ea typeface="+mj-ea"/>
            </a:endParaRPr>
          </a:p>
          <a:p>
            <a:r>
              <a:rPr lang="zh-TW" altLang="en-US" sz="2000" dirty="0">
                <a:latin typeface="+mj-ea"/>
                <a:ea typeface="+mj-ea"/>
              </a:rPr>
              <a:t>在哪</a:t>
            </a:r>
            <a:r>
              <a:rPr lang="en-US" altLang="zh-TW" sz="2000" dirty="0">
                <a:latin typeface="+mj-ea"/>
                <a:ea typeface="+mj-ea"/>
              </a:rPr>
              <a:t>?</a:t>
            </a:r>
            <a:endParaRPr lang="zh-TW" altLang="en-US" sz="2000" dirty="0">
              <a:latin typeface="+mj-ea"/>
              <a:ea typeface="+mj-ea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52BEB53-BC85-41DB-960A-B2A9E5D1F8D6}"/>
              </a:ext>
            </a:extLst>
          </p:cNvPr>
          <p:cNvSpPr txBox="1"/>
          <p:nvPr/>
        </p:nvSpPr>
        <p:spPr>
          <a:xfrm rot="692267">
            <a:off x="3440575" y="4826743"/>
            <a:ext cx="2372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j-ea"/>
                <a:ea typeface="+mj-ea"/>
              </a:rPr>
              <a:t>廚房有哪</a:t>
            </a:r>
            <a:endParaRPr lang="en-US" altLang="zh-TW" sz="2000" dirty="0">
              <a:latin typeface="+mj-ea"/>
              <a:ea typeface="+mj-ea"/>
            </a:endParaRPr>
          </a:p>
          <a:p>
            <a:r>
              <a:rPr lang="zh-TW" altLang="en-US" sz="2000" dirty="0">
                <a:latin typeface="+mj-ea"/>
                <a:ea typeface="+mj-ea"/>
              </a:rPr>
              <a:t>些用具</a:t>
            </a:r>
            <a:r>
              <a:rPr lang="en-US" altLang="zh-TW" sz="2000" dirty="0">
                <a:latin typeface="+mj-ea"/>
                <a:ea typeface="+mj-ea"/>
              </a:rPr>
              <a:t>?</a:t>
            </a:r>
            <a:endParaRPr lang="zh-TW" altLang="en-US" sz="2000" dirty="0">
              <a:latin typeface="+mj-ea"/>
              <a:ea typeface="+mj-ea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74CDDC7-80D0-4406-90F2-563776AE509A}"/>
              </a:ext>
            </a:extLst>
          </p:cNvPr>
          <p:cNvSpPr txBox="1"/>
          <p:nvPr/>
        </p:nvSpPr>
        <p:spPr>
          <a:xfrm rot="20744674">
            <a:off x="5214349" y="4074460"/>
            <a:ext cx="27349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j-ea"/>
                <a:ea typeface="+mj-ea"/>
              </a:rPr>
              <a:t>是否有需要買</a:t>
            </a:r>
            <a:endParaRPr lang="en-US" altLang="zh-TW" sz="2000" dirty="0">
              <a:latin typeface="+mj-ea"/>
              <a:ea typeface="+mj-ea"/>
            </a:endParaRPr>
          </a:p>
          <a:p>
            <a:r>
              <a:rPr lang="zh-TW" altLang="en-US" sz="2000" dirty="0">
                <a:latin typeface="+mj-ea"/>
                <a:ea typeface="+mj-ea"/>
              </a:rPr>
              <a:t>新的用具</a:t>
            </a:r>
            <a:r>
              <a:rPr lang="en-US" altLang="zh-TW" sz="2000" dirty="0">
                <a:latin typeface="+mj-ea"/>
                <a:ea typeface="+mj-ea"/>
              </a:rPr>
              <a:t>?</a:t>
            </a:r>
            <a:endParaRPr lang="zh-TW" altLang="en-US" sz="2000" dirty="0">
              <a:latin typeface="+mj-ea"/>
              <a:ea typeface="+mj-ea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F7E196F-FFF2-4865-9B04-60C43869C6A9}"/>
              </a:ext>
            </a:extLst>
          </p:cNvPr>
          <p:cNvSpPr txBox="1"/>
          <p:nvPr/>
        </p:nvSpPr>
        <p:spPr>
          <a:xfrm rot="19526191">
            <a:off x="6293615" y="2240756"/>
            <a:ext cx="22182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j-ea"/>
                <a:ea typeface="+mj-ea"/>
              </a:rPr>
              <a:t>調味料還</a:t>
            </a:r>
            <a:endParaRPr lang="en-US" altLang="zh-TW" sz="2000" dirty="0">
              <a:latin typeface="+mj-ea"/>
              <a:ea typeface="+mj-ea"/>
            </a:endParaRPr>
          </a:p>
          <a:p>
            <a:r>
              <a:rPr lang="zh-TW" altLang="en-US" sz="2000" dirty="0">
                <a:latin typeface="+mj-ea"/>
                <a:ea typeface="+mj-ea"/>
              </a:rPr>
              <a:t>能用嗎，</a:t>
            </a:r>
            <a:endParaRPr lang="en-US" altLang="zh-TW" sz="2000" dirty="0">
              <a:latin typeface="+mj-ea"/>
              <a:ea typeface="+mj-ea"/>
            </a:endParaRPr>
          </a:p>
          <a:p>
            <a:r>
              <a:rPr lang="zh-TW" altLang="en-US" sz="2000" dirty="0">
                <a:latin typeface="+mj-ea"/>
                <a:ea typeface="+mj-ea"/>
              </a:rPr>
              <a:t>到期了</a:t>
            </a:r>
            <a:r>
              <a:rPr lang="en-US" altLang="zh-TW" sz="2000" dirty="0">
                <a:latin typeface="+mj-ea"/>
                <a:ea typeface="+mj-ea"/>
              </a:rPr>
              <a:t>?</a:t>
            </a:r>
            <a:endParaRPr lang="zh-TW" altLang="en-US" sz="2000" dirty="0">
              <a:latin typeface="+mj-ea"/>
              <a:ea typeface="+mj-ea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4251523-ED5D-46F9-BCB6-D6C9BC33A3CB}"/>
              </a:ext>
            </a:extLst>
          </p:cNvPr>
          <p:cNvSpPr txBox="1"/>
          <p:nvPr/>
        </p:nvSpPr>
        <p:spPr>
          <a:xfrm rot="19398231">
            <a:off x="6864949" y="4200175"/>
            <a:ext cx="2372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j-ea"/>
                <a:ea typeface="+mj-ea"/>
              </a:rPr>
              <a:t>生活中</a:t>
            </a:r>
            <a:endParaRPr lang="en-US" altLang="zh-TW" sz="2000" dirty="0">
              <a:latin typeface="+mj-ea"/>
              <a:ea typeface="+mj-ea"/>
            </a:endParaRPr>
          </a:p>
          <a:p>
            <a:r>
              <a:rPr lang="zh-TW" altLang="en-US" sz="2000" dirty="0">
                <a:latin typeface="+mj-ea"/>
                <a:ea typeface="+mj-ea"/>
              </a:rPr>
              <a:t>的問題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94416AB-96C3-40A4-B844-766488B2B4D2}"/>
              </a:ext>
            </a:extLst>
          </p:cNvPr>
          <p:cNvSpPr txBox="1"/>
          <p:nvPr/>
        </p:nvSpPr>
        <p:spPr>
          <a:xfrm>
            <a:off x="9791886" y="4718374"/>
            <a:ext cx="1046205" cy="10772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+mj-ea"/>
                <a:ea typeface="+mj-ea"/>
              </a:rPr>
              <a:t>食譜</a:t>
            </a:r>
            <a:endParaRPr lang="en-US" altLang="zh-TW" sz="3200" dirty="0">
              <a:latin typeface="+mj-ea"/>
              <a:ea typeface="+mj-ea"/>
            </a:endParaRPr>
          </a:p>
          <a:p>
            <a:r>
              <a:rPr lang="zh-TW" altLang="en-US" sz="3200" dirty="0">
                <a:latin typeface="+mj-ea"/>
                <a:ea typeface="+mj-ea"/>
              </a:rPr>
              <a:t>筆記</a:t>
            </a:r>
          </a:p>
        </p:txBody>
      </p:sp>
    </p:spTree>
    <p:extLst>
      <p:ext uri="{BB962C8B-B14F-4D97-AF65-F5344CB8AC3E}">
        <p14:creationId xmlns:p14="http://schemas.microsoft.com/office/powerpoint/2010/main" val="1399434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6BC2E2-CE49-4BFF-AE97-083F963AD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時程規劃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D94B8D5-FD36-4378-93D9-8D47D1528C1D}"/>
              </a:ext>
            </a:extLst>
          </p:cNvPr>
          <p:cNvSpPr txBox="1"/>
          <p:nvPr/>
        </p:nvSpPr>
        <p:spPr>
          <a:xfrm>
            <a:off x="2353962" y="3059668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+mj-ea"/>
                <a:ea typeface="+mj-ea"/>
              </a:rPr>
              <a:t>時程規劃 → 網頁設計 → 蒐集素材 → 網站製作 → 影片簡報→專題發表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3AB17FA-209E-4446-9978-F89942B449E9}"/>
              </a:ext>
            </a:extLst>
          </p:cNvPr>
          <p:cNvSpPr txBox="1"/>
          <p:nvPr/>
        </p:nvSpPr>
        <p:spPr>
          <a:xfrm>
            <a:off x="3229234" y="3445475"/>
            <a:ext cx="650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9/26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176286F-4454-4A0C-9703-1B04BA8386F5}"/>
              </a:ext>
            </a:extLst>
          </p:cNvPr>
          <p:cNvSpPr txBox="1"/>
          <p:nvPr/>
        </p:nvSpPr>
        <p:spPr>
          <a:xfrm>
            <a:off x="4457700" y="3445475"/>
            <a:ext cx="650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10/3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57109D3-10D7-4B08-A9A3-B2A44A205F83}"/>
              </a:ext>
            </a:extLst>
          </p:cNvPr>
          <p:cNvSpPr txBox="1"/>
          <p:nvPr/>
        </p:nvSpPr>
        <p:spPr>
          <a:xfrm>
            <a:off x="5686167" y="3446164"/>
            <a:ext cx="650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10/7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30E8CFA-9465-4DB3-940A-D562BE6E62B6}"/>
              </a:ext>
            </a:extLst>
          </p:cNvPr>
          <p:cNvSpPr txBox="1"/>
          <p:nvPr/>
        </p:nvSpPr>
        <p:spPr>
          <a:xfrm>
            <a:off x="6914633" y="3445475"/>
            <a:ext cx="74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10/12</a:t>
            </a:r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F527606-1C91-403D-8EA6-01748A2FC2B7}"/>
              </a:ext>
            </a:extLst>
          </p:cNvPr>
          <p:cNvSpPr txBox="1"/>
          <p:nvPr/>
        </p:nvSpPr>
        <p:spPr>
          <a:xfrm>
            <a:off x="8143100" y="3445475"/>
            <a:ext cx="74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10/15</a:t>
            </a:r>
            <a:endParaRPr lang="zh-TW" altLang="en-US" dirty="0"/>
          </a:p>
        </p:txBody>
      </p:sp>
      <p:pic>
        <p:nvPicPr>
          <p:cNvPr id="10" name="圖形 9" descr="時鐘 以實心填滿">
            <a:extLst>
              <a:ext uri="{FF2B5EF4-FFF2-40B4-BE49-F238E27FC236}">
                <a16:creationId xmlns:a16="http://schemas.microsoft.com/office/drawing/2014/main" id="{19A9ED46-0F07-4E66-B5BD-D11082AE9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94701" y="4218807"/>
            <a:ext cx="762000" cy="762000"/>
          </a:xfrm>
          <a:prstGeom prst="rect">
            <a:avLst/>
          </a:prstGeom>
        </p:spPr>
      </p:pic>
      <p:pic>
        <p:nvPicPr>
          <p:cNvPr id="12" name="圖形 11" descr="調色盤 以實心填滿">
            <a:extLst>
              <a:ext uri="{FF2B5EF4-FFF2-40B4-BE49-F238E27FC236}">
                <a16:creationId xmlns:a16="http://schemas.microsoft.com/office/drawing/2014/main" id="{B9E03435-50D8-4696-9976-A45651A82F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43300" y="4191002"/>
            <a:ext cx="914400" cy="914400"/>
          </a:xfrm>
          <a:prstGeom prst="rect">
            <a:avLst/>
          </a:prstGeom>
        </p:spPr>
      </p:pic>
      <p:pic>
        <p:nvPicPr>
          <p:cNvPr id="14" name="圖形 13" descr="放大鏡 以實心填滿">
            <a:extLst>
              <a:ext uri="{FF2B5EF4-FFF2-40B4-BE49-F238E27FC236}">
                <a16:creationId xmlns:a16="http://schemas.microsoft.com/office/drawing/2014/main" id="{DCA26803-A1AD-47B8-9887-96373A1750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08489" y="4252097"/>
            <a:ext cx="718753" cy="718753"/>
          </a:xfrm>
          <a:prstGeom prst="rect">
            <a:avLst/>
          </a:prstGeom>
        </p:spPr>
      </p:pic>
      <p:pic>
        <p:nvPicPr>
          <p:cNvPr id="16" name="圖形 15" descr="網際網路 以實心填滿">
            <a:extLst>
              <a:ext uri="{FF2B5EF4-FFF2-40B4-BE49-F238E27FC236}">
                <a16:creationId xmlns:a16="http://schemas.microsoft.com/office/drawing/2014/main" id="{8A5ABDA3-42E8-421B-A646-55F485738DC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08555" y="4227724"/>
            <a:ext cx="758568" cy="758568"/>
          </a:xfrm>
          <a:prstGeom prst="rect">
            <a:avLst/>
          </a:prstGeom>
        </p:spPr>
      </p:pic>
      <p:pic>
        <p:nvPicPr>
          <p:cNvPr id="18" name="圖形 17" descr="教室 以實心填滿">
            <a:extLst>
              <a:ext uri="{FF2B5EF4-FFF2-40B4-BE49-F238E27FC236}">
                <a16:creationId xmlns:a16="http://schemas.microsoft.com/office/drawing/2014/main" id="{15F83D00-783A-4CEF-9262-0BF2480661F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222259" y="4191002"/>
            <a:ext cx="718753" cy="718753"/>
          </a:xfrm>
          <a:prstGeom prst="rect">
            <a:avLst/>
          </a:prstGeom>
        </p:spPr>
      </p:pic>
      <p:pic>
        <p:nvPicPr>
          <p:cNvPr id="20" name="圖形 19" descr="原子 以實心填滿">
            <a:extLst>
              <a:ext uri="{FF2B5EF4-FFF2-40B4-BE49-F238E27FC236}">
                <a16:creationId xmlns:a16="http://schemas.microsoft.com/office/drawing/2014/main" id="{6CCA5AE6-48E6-4E79-BC07-083E060E046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08522" y="4254158"/>
            <a:ext cx="718753" cy="71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867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4D4754F-DB6A-4B1D-ACCF-647C1F131301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網頁設計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4D3FF87-0BB8-4F22-8998-12440679D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0310" y="814954"/>
            <a:ext cx="2122183" cy="5228087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EDC02A9B-D371-49D7-948D-DE94B4449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1038" y="3788405"/>
            <a:ext cx="1898525" cy="754619"/>
          </a:xfrm>
          <a:prstGeom prst="round2DiagRect">
            <a:avLst>
              <a:gd name="adj1" fmla="val 16667"/>
              <a:gd name="adj2" fmla="val 16375"/>
            </a:avLst>
          </a:prstGeom>
          <a:ln w="1905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2" name="接點: 弧形 11">
            <a:extLst>
              <a:ext uri="{FF2B5EF4-FFF2-40B4-BE49-F238E27FC236}">
                <a16:creationId xmlns:a16="http://schemas.microsoft.com/office/drawing/2014/main" id="{6ECC8BFF-A672-40A7-A903-ABF98E249CEC}"/>
              </a:ext>
            </a:extLst>
          </p:cNvPr>
          <p:cNvCxnSpPr/>
          <p:nvPr/>
        </p:nvCxnSpPr>
        <p:spPr>
          <a:xfrm>
            <a:off x="4817453" y="2556360"/>
            <a:ext cx="933292" cy="47779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弧形 12">
            <a:extLst>
              <a:ext uri="{FF2B5EF4-FFF2-40B4-BE49-F238E27FC236}">
                <a16:creationId xmlns:a16="http://schemas.microsoft.com/office/drawing/2014/main" id="{D602B5B2-7F58-482A-A4CD-B770898E5AE2}"/>
              </a:ext>
            </a:extLst>
          </p:cNvPr>
          <p:cNvCxnSpPr>
            <a:cxnSpLocks/>
          </p:cNvCxnSpPr>
          <p:nvPr/>
        </p:nvCxnSpPr>
        <p:spPr>
          <a:xfrm>
            <a:off x="4580238" y="922638"/>
            <a:ext cx="1169773" cy="37894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42E18E69-05EF-4695-A530-FE64409D69A7}"/>
              </a:ext>
            </a:extLst>
          </p:cNvPr>
          <p:cNvSpPr txBox="1"/>
          <p:nvPr/>
        </p:nvSpPr>
        <p:spPr>
          <a:xfrm>
            <a:off x="5843042" y="1153297"/>
            <a:ext cx="1257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+mj-ea"/>
                <a:ea typeface="+mj-ea"/>
              </a:rPr>
              <a:t>快速收尋食譜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F613DE1B-E84E-4E23-944C-B9003D23945A}"/>
              </a:ext>
            </a:extLst>
          </p:cNvPr>
          <p:cNvSpPr txBox="1"/>
          <p:nvPr/>
        </p:nvSpPr>
        <p:spPr>
          <a:xfrm>
            <a:off x="5819002" y="2880266"/>
            <a:ext cx="132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+mj-ea"/>
                <a:ea typeface="+mj-ea"/>
              </a:rPr>
              <a:t>用具、食品區</a:t>
            </a:r>
          </a:p>
        </p:txBody>
      </p:sp>
      <p:cxnSp>
        <p:nvCxnSpPr>
          <p:cNvPr id="20" name="接點: 弧形 19">
            <a:extLst>
              <a:ext uri="{FF2B5EF4-FFF2-40B4-BE49-F238E27FC236}">
                <a16:creationId xmlns:a16="http://schemas.microsoft.com/office/drawing/2014/main" id="{73CCD0A4-0098-4301-92A4-FA0FBB160A61}"/>
              </a:ext>
            </a:extLst>
          </p:cNvPr>
          <p:cNvCxnSpPr>
            <a:cxnSpLocks/>
          </p:cNvCxnSpPr>
          <p:nvPr/>
        </p:nvCxnSpPr>
        <p:spPr>
          <a:xfrm>
            <a:off x="5284099" y="1644019"/>
            <a:ext cx="1316939" cy="53900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EB452E8-F432-4B8B-9ED8-2A21E5491D79}"/>
              </a:ext>
            </a:extLst>
          </p:cNvPr>
          <p:cNvSpPr txBox="1"/>
          <p:nvPr/>
        </p:nvSpPr>
        <p:spPr>
          <a:xfrm>
            <a:off x="6671107" y="2008427"/>
            <a:ext cx="1890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+mj-ea"/>
                <a:ea typeface="+mj-ea"/>
              </a:rPr>
              <a:t>一頁式，不想要一直切畫面，重新載入</a:t>
            </a:r>
          </a:p>
        </p:txBody>
      </p:sp>
      <p:cxnSp>
        <p:nvCxnSpPr>
          <p:cNvPr id="26" name="接點: 弧形 25">
            <a:extLst>
              <a:ext uri="{FF2B5EF4-FFF2-40B4-BE49-F238E27FC236}">
                <a16:creationId xmlns:a16="http://schemas.microsoft.com/office/drawing/2014/main" id="{E275977D-9412-4F7F-8B27-57508EBD6AFD}"/>
              </a:ext>
            </a:extLst>
          </p:cNvPr>
          <p:cNvCxnSpPr>
            <a:cxnSpLocks/>
          </p:cNvCxnSpPr>
          <p:nvPr/>
        </p:nvCxnSpPr>
        <p:spPr>
          <a:xfrm rot="10800000" flipV="1">
            <a:off x="2741314" y="1837037"/>
            <a:ext cx="960187" cy="34598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536CA437-1447-4CFE-9147-188C1C9EB984}"/>
              </a:ext>
            </a:extLst>
          </p:cNvPr>
          <p:cNvSpPr txBox="1"/>
          <p:nvPr/>
        </p:nvSpPr>
        <p:spPr>
          <a:xfrm>
            <a:off x="1573426" y="2029137"/>
            <a:ext cx="1110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+mj-ea"/>
                <a:ea typeface="+mj-ea"/>
              </a:rPr>
              <a:t>即期食品區</a:t>
            </a:r>
          </a:p>
        </p:txBody>
      </p:sp>
      <p:cxnSp>
        <p:nvCxnSpPr>
          <p:cNvPr id="30" name="接點: 弧形 29">
            <a:extLst>
              <a:ext uri="{FF2B5EF4-FFF2-40B4-BE49-F238E27FC236}">
                <a16:creationId xmlns:a16="http://schemas.microsoft.com/office/drawing/2014/main" id="{317A0DAF-6722-470D-BD31-F1CB3EE8E256}"/>
              </a:ext>
            </a:extLst>
          </p:cNvPr>
          <p:cNvCxnSpPr>
            <a:cxnSpLocks/>
          </p:cNvCxnSpPr>
          <p:nvPr/>
        </p:nvCxnSpPr>
        <p:spPr>
          <a:xfrm flipV="1">
            <a:off x="5292727" y="5412259"/>
            <a:ext cx="1038548" cy="38591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BB5C5CEA-806F-4DB9-8EB4-762ECF82939C}"/>
              </a:ext>
            </a:extLst>
          </p:cNvPr>
          <p:cNvSpPr txBox="1"/>
          <p:nvPr/>
        </p:nvSpPr>
        <p:spPr>
          <a:xfrm>
            <a:off x="6316307" y="5258370"/>
            <a:ext cx="132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+mj-ea"/>
                <a:ea typeface="+mj-ea"/>
              </a:rPr>
              <a:t>懸浮置頂按鈕</a:t>
            </a:r>
          </a:p>
        </p:txBody>
      </p:sp>
      <p:cxnSp>
        <p:nvCxnSpPr>
          <p:cNvPr id="34" name="接點: 弧形 33">
            <a:extLst>
              <a:ext uri="{FF2B5EF4-FFF2-40B4-BE49-F238E27FC236}">
                <a16:creationId xmlns:a16="http://schemas.microsoft.com/office/drawing/2014/main" id="{32C67501-8EAD-4830-965D-6CBEF86F5642}"/>
              </a:ext>
            </a:extLst>
          </p:cNvPr>
          <p:cNvCxnSpPr>
            <a:cxnSpLocks/>
          </p:cNvCxnSpPr>
          <p:nvPr/>
        </p:nvCxnSpPr>
        <p:spPr>
          <a:xfrm rot="10800000" flipV="1">
            <a:off x="2347614" y="922639"/>
            <a:ext cx="1429612" cy="47779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40D9B501-1A82-473D-AEED-1D70E024E598}"/>
              </a:ext>
            </a:extLst>
          </p:cNvPr>
          <p:cNvSpPr txBox="1"/>
          <p:nvPr/>
        </p:nvSpPr>
        <p:spPr>
          <a:xfrm>
            <a:off x="1237193" y="1136822"/>
            <a:ext cx="1110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+mj-ea"/>
                <a:ea typeface="+mj-ea"/>
              </a:rPr>
              <a:t>連結可快速切換位置</a:t>
            </a:r>
          </a:p>
        </p:txBody>
      </p:sp>
      <p:cxnSp>
        <p:nvCxnSpPr>
          <p:cNvPr id="38" name="接點: 弧形 37">
            <a:extLst>
              <a:ext uri="{FF2B5EF4-FFF2-40B4-BE49-F238E27FC236}">
                <a16:creationId xmlns:a16="http://schemas.microsoft.com/office/drawing/2014/main" id="{8B002362-69FD-4C3E-A3CA-D9EA3F0DEDF2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91529" y="3577745"/>
            <a:ext cx="1067799" cy="43408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7F8A2198-85FE-4CC4-9068-EE1EC11ADBF1}"/>
              </a:ext>
            </a:extLst>
          </p:cNvPr>
          <p:cNvSpPr txBox="1"/>
          <p:nvPr/>
        </p:nvSpPr>
        <p:spPr>
          <a:xfrm>
            <a:off x="891985" y="3857938"/>
            <a:ext cx="14402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+mj-ea"/>
                <a:ea typeface="+mj-ea"/>
              </a:rPr>
              <a:t>厲害食譜幻燈片</a:t>
            </a: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CB9A3022-2162-46AC-8CEB-2E6BA253ABE4}"/>
              </a:ext>
            </a:extLst>
          </p:cNvPr>
          <p:cNvSpPr txBox="1"/>
          <p:nvPr/>
        </p:nvSpPr>
        <p:spPr>
          <a:xfrm>
            <a:off x="1586485" y="5203968"/>
            <a:ext cx="11548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+mj-ea"/>
                <a:ea typeface="+mj-ea"/>
              </a:rPr>
              <a:t>食譜筆記區</a:t>
            </a:r>
          </a:p>
        </p:txBody>
      </p:sp>
      <p:cxnSp>
        <p:nvCxnSpPr>
          <p:cNvPr id="44" name="接點: 弧形 43">
            <a:extLst>
              <a:ext uri="{FF2B5EF4-FFF2-40B4-BE49-F238E27FC236}">
                <a16:creationId xmlns:a16="http://schemas.microsoft.com/office/drawing/2014/main" id="{24267D51-466E-44F5-8ABC-C8E1A97890FD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87507" y="4854145"/>
            <a:ext cx="1067799" cy="43408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2565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4D4754F-DB6A-4B1D-ACCF-647C1F131301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TW" altLang="en-US" dirty="0"/>
              <a:t>程式與套件</a:t>
            </a:r>
          </a:p>
        </p:txBody>
      </p:sp>
      <p:pic>
        <p:nvPicPr>
          <p:cNvPr id="1026" name="Picture 2" descr="iT 邦幫忙::一起幫忙解決難題，拯救IT 人的一天">
            <a:extLst>
              <a:ext uri="{FF2B5EF4-FFF2-40B4-BE49-F238E27FC236}">
                <a16:creationId xmlns:a16="http://schemas.microsoft.com/office/drawing/2014/main" id="{27F8FA14-2E08-4BDB-AD68-0DD369E86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246" y="1131019"/>
            <a:ext cx="4024029" cy="223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w to build a web app with Vue, Vuetify and Axios | by Anoob Bava |  JavaScript in Plain English">
            <a:extLst>
              <a:ext uri="{FF2B5EF4-FFF2-40B4-BE49-F238E27FC236}">
                <a16:creationId xmlns:a16="http://schemas.microsoft.com/office/drawing/2014/main" id="{CE7362A7-B43C-4D1E-BACA-6212DF96AC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3" r="18201"/>
          <a:stretch/>
        </p:blipFill>
        <p:spPr bwMode="auto">
          <a:xfrm>
            <a:off x="2702492" y="3712837"/>
            <a:ext cx="4209536" cy="1919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113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>
            <a:extLst>
              <a:ext uri="{FF2B5EF4-FFF2-40B4-BE49-F238E27FC236}">
                <a16:creationId xmlns:a16="http://schemas.microsoft.com/office/drawing/2014/main" id="{59FF0FD2-4F64-4EC0-9909-1423F8012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606" y="869499"/>
            <a:ext cx="1415838" cy="896391"/>
          </a:xfrm>
          <a:prstGeom prst="rect">
            <a:avLst/>
          </a:prstGeom>
        </p:spPr>
      </p:pic>
      <p:sp>
        <p:nvSpPr>
          <p:cNvPr id="2" name="直排標題 1">
            <a:extLst>
              <a:ext uri="{FF2B5EF4-FFF2-40B4-BE49-F238E27FC236}">
                <a16:creationId xmlns:a16="http://schemas.microsoft.com/office/drawing/2014/main" id="{E4D4754F-DB6A-4B1D-ACCF-647C1F131301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TW" altLang="en-US" dirty="0"/>
              <a:t>網站介紹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0B4AC83-F44E-4B59-9A19-9F4AA5194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844" y="2153703"/>
            <a:ext cx="5560590" cy="269013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7" name="接點: 弧形 6">
            <a:extLst>
              <a:ext uri="{FF2B5EF4-FFF2-40B4-BE49-F238E27FC236}">
                <a16:creationId xmlns:a16="http://schemas.microsoft.com/office/drawing/2014/main" id="{4857C7C8-C683-407B-8826-C577B1A710DA}"/>
              </a:ext>
            </a:extLst>
          </p:cNvPr>
          <p:cNvCxnSpPr/>
          <p:nvPr/>
        </p:nvCxnSpPr>
        <p:spPr>
          <a:xfrm rot="10800000" flipV="1">
            <a:off x="2099524" y="4440181"/>
            <a:ext cx="1021492" cy="80730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5BAB4511-C634-4676-A88E-83DF32721C5E}"/>
              </a:ext>
            </a:extLst>
          </p:cNvPr>
          <p:cNvSpPr txBox="1"/>
          <p:nvPr/>
        </p:nvSpPr>
        <p:spPr>
          <a:xfrm>
            <a:off x="941543" y="5082341"/>
            <a:ext cx="1474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latin typeface="+mj-ea"/>
                <a:ea typeface="+mj-ea"/>
              </a:rPr>
              <a:t>Hover</a:t>
            </a:r>
            <a:r>
              <a:rPr lang="zh-TW" altLang="en-US" sz="1600" dirty="0">
                <a:latin typeface="+mj-ea"/>
                <a:ea typeface="+mj-ea"/>
              </a:rPr>
              <a:t>顯示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說明文字</a:t>
            </a:r>
          </a:p>
        </p:txBody>
      </p:sp>
      <p:cxnSp>
        <p:nvCxnSpPr>
          <p:cNvPr id="9" name="接點: 弧形 8">
            <a:extLst>
              <a:ext uri="{FF2B5EF4-FFF2-40B4-BE49-F238E27FC236}">
                <a16:creationId xmlns:a16="http://schemas.microsoft.com/office/drawing/2014/main" id="{41459BD1-D845-4083-9E0B-9551D38BEE8F}"/>
              </a:ext>
            </a:extLst>
          </p:cNvPr>
          <p:cNvCxnSpPr>
            <a:cxnSpLocks/>
          </p:cNvCxnSpPr>
          <p:nvPr/>
        </p:nvCxnSpPr>
        <p:spPr>
          <a:xfrm rot="5400000">
            <a:off x="4012851" y="4528376"/>
            <a:ext cx="870043" cy="82266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52E33E4-82BA-43B7-A147-51FB24A14FCA}"/>
              </a:ext>
            </a:extLst>
          </p:cNvPr>
          <p:cNvSpPr txBox="1"/>
          <p:nvPr/>
        </p:nvSpPr>
        <p:spPr>
          <a:xfrm>
            <a:off x="2873881" y="5394863"/>
            <a:ext cx="16404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j-ea"/>
                <a:ea typeface="+mj-ea"/>
              </a:rPr>
              <a:t>已過期固定顯示紅色說明文字</a:t>
            </a:r>
          </a:p>
        </p:txBody>
      </p:sp>
      <p:cxnSp>
        <p:nvCxnSpPr>
          <p:cNvPr id="12" name="接點: 弧形 11">
            <a:extLst>
              <a:ext uri="{FF2B5EF4-FFF2-40B4-BE49-F238E27FC236}">
                <a16:creationId xmlns:a16="http://schemas.microsoft.com/office/drawing/2014/main" id="{A7734622-52A0-453B-BD38-6DA559F7B7F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086311" y="1829789"/>
            <a:ext cx="418428" cy="40309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F02B74B5-EC1D-4026-8019-D29AD141CE36}"/>
              </a:ext>
            </a:extLst>
          </p:cNvPr>
          <p:cNvSpPr txBox="1"/>
          <p:nvPr/>
        </p:nvSpPr>
        <p:spPr>
          <a:xfrm>
            <a:off x="7003444" y="1148417"/>
            <a:ext cx="16404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j-ea"/>
                <a:ea typeface="+mj-ea"/>
              </a:rPr>
              <a:t>快速收尋食譜</a:t>
            </a: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6C77E253-F0B5-4520-9C8F-9C1246C1E2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7444" y="4464306"/>
            <a:ext cx="2374515" cy="1015418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5A371CF4-6053-44A3-9265-ADBEB6D9B352}"/>
              </a:ext>
            </a:extLst>
          </p:cNvPr>
          <p:cNvSpPr txBox="1"/>
          <p:nvPr/>
        </p:nvSpPr>
        <p:spPr>
          <a:xfrm>
            <a:off x="5969535" y="5540306"/>
            <a:ext cx="24424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j-ea"/>
                <a:ea typeface="+mj-ea"/>
              </a:rPr>
              <a:t>點擊顯示資訊</a:t>
            </a:r>
            <a:r>
              <a:rPr lang="en-US" altLang="zh-TW" sz="1600" dirty="0">
                <a:latin typeface="+mj-ea"/>
                <a:ea typeface="+mj-ea"/>
              </a:rPr>
              <a:t>(</a:t>
            </a:r>
            <a:r>
              <a:rPr lang="zh-TW" altLang="en-US" sz="1600" dirty="0">
                <a:latin typeface="+mj-ea"/>
                <a:ea typeface="+mj-ea"/>
              </a:rPr>
              <a:t>修改</a:t>
            </a:r>
            <a:r>
              <a:rPr lang="en-US" altLang="zh-TW" sz="1600" dirty="0">
                <a:latin typeface="+mj-ea"/>
                <a:ea typeface="+mj-ea"/>
              </a:rPr>
              <a:t>/</a:t>
            </a:r>
            <a:r>
              <a:rPr lang="zh-TW" altLang="en-US" sz="1600" dirty="0">
                <a:latin typeface="+mj-ea"/>
                <a:ea typeface="+mj-ea"/>
              </a:rPr>
              <a:t>刪除</a:t>
            </a:r>
            <a:r>
              <a:rPr lang="en-US" altLang="zh-TW" sz="1600" dirty="0">
                <a:latin typeface="+mj-ea"/>
                <a:ea typeface="+mj-ea"/>
              </a:rPr>
              <a:t>)</a:t>
            </a:r>
            <a:endParaRPr lang="zh-TW" altLang="en-US" sz="1600" dirty="0">
              <a:latin typeface="+mj-ea"/>
              <a:ea typeface="+mj-ea"/>
            </a:endParaRPr>
          </a:p>
        </p:txBody>
      </p:sp>
      <p:cxnSp>
        <p:nvCxnSpPr>
          <p:cNvPr id="22" name="接點: 弧形 21">
            <a:extLst>
              <a:ext uri="{FF2B5EF4-FFF2-40B4-BE49-F238E27FC236}">
                <a16:creationId xmlns:a16="http://schemas.microsoft.com/office/drawing/2014/main" id="{3EC8340F-B641-4E6C-81BE-20663CD68349}"/>
              </a:ext>
            </a:extLst>
          </p:cNvPr>
          <p:cNvCxnSpPr>
            <a:cxnSpLocks/>
          </p:cNvCxnSpPr>
          <p:nvPr/>
        </p:nvCxnSpPr>
        <p:spPr>
          <a:xfrm>
            <a:off x="5587606" y="4464306"/>
            <a:ext cx="613810" cy="37997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接點: 弧形 25">
            <a:extLst>
              <a:ext uri="{FF2B5EF4-FFF2-40B4-BE49-F238E27FC236}">
                <a16:creationId xmlns:a16="http://schemas.microsoft.com/office/drawing/2014/main" id="{B75BC062-703F-4D2F-B075-97CC6DC453E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027255" y="1724789"/>
            <a:ext cx="583162" cy="54572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4A046804-D450-4735-BB87-B8423DE8EE4C}"/>
              </a:ext>
            </a:extLst>
          </p:cNvPr>
          <p:cNvSpPr txBox="1"/>
          <p:nvPr/>
        </p:nvSpPr>
        <p:spPr>
          <a:xfrm>
            <a:off x="2954310" y="1054994"/>
            <a:ext cx="14158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j-ea"/>
                <a:ea typeface="+mj-ea"/>
              </a:rPr>
              <a:t>連結可快速切換網頁位置</a:t>
            </a:r>
          </a:p>
        </p:txBody>
      </p:sp>
      <p:cxnSp>
        <p:nvCxnSpPr>
          <p:cNvPr id="29" name="接點: 弧形 28">
            <a:extLst>
              <a:ext uri="{FF2B5EF4-FFF2-40B4-BE49-F238E27FC236}">
                <a16:creationId xmlns:a16="http://schemas.microsoft.com/office/drawing/2014/main" id="{0360C204-E833-4B62-BB28-53F996622B41}"/>
              </a:ext>
            </a:extLst>
          </p:cNvPr>
          <p:cNvCxnSpPr>
            <a:cxnSpLocks/>
          </p:cNvCxnSpPr>
          <p:nvPr/>
        </p:nvCxnSpPr>
        <p:spPr>
          <a:xfrm rot="16200000" flipV="1">
            <a:off x="1818368" y="1766236"/>
            <a:ext cx="1000100" cy="86772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3B31592B-EE94-4A09-95EA-841A5CDD2A20}"/>
              </a:ext>
            </a:extLst>
          </p:cNvPr>
          <p:cNvSpPr txBox="1"/>
          <p:nvPr/>
        </p:nvSpPr>
        <p:spPr>
          <a:xfrm>
            <a:off x="1268496" y="1074292"/>
            <a:ext cx="14158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j-ea"/>
                <a:ea typeface="+mj-ea"/>
              </a:rPr>
              <a:t>滾動視差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立體效果</a:t>
            </a:r>
          </a:p>
        </p:txBody>
      </p:sp>
    </p:spTree>
    <p:extLst>
      <p:ext uri="{BB962C8B-B14F-4D97-AF65-F5344CB8AC3E}">
        <p14:creationId xmlns:p14="http://schemas.microsoft.com/office/powerpoint/2010/main" val="2381948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0FEF0273-ECA4-410F-B5FC-928CB1694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638" y="1979885"/>
            <a:ext cx="6138625" cy="2969352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A5F4F469-A65A-4EDB-8FBE-A2AA6921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354" y="914202"/>
            <a:ext cx="2994526" cy="904039"/>
          </a:xfrm>
          <a:prstGeom prst="rect">
            <a:avLst/>
          </a:prstGeom>
        </p:spPr>
      </p:pic>
      <p:sp>
        <p:nvSpPr>
          <p:cNvPr id="2" name="直排標題 1">
            <a:extLst>
              <a:ext uri="{FF2B5EF4-FFF2-40B4-BE49-F238E27FC236}">
                <a16:creationId xmlns:a16="http://schemas.microsoft.com/office/drawing/2014/main" id="{E4D4754F-DB6A-4B1D-ACCF-647C1F131301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TW" altLang="en-US" dirty="0"/>
              <a:t>網站介紹</a:t>
            </a:r>
          </a:p>
        </p:txBody>
      </p:sp>
      <p:cxnSp>
        <p:nvCxnSpPr>
          <p:cNvPr id="7" name="接點: 弧形 6">
            <a:extLst>
              <a:ext uri="{FF2B5EF4-FFF2-40B4-BE49-F238E27FC236}">
                <a16:creationId xmlns:a16="http://schemas.microsoft.com/office/drawing/2014/main" id="{4857C7C8-C683-407B-8826-C577B1A710DA}"/>
              </a:ext>
            </a:extLst>
          </p:cNvPr>
          <p:cNvCxnSpPr>
            <a:cxnSpLocks/>
          </p:cNvCxnSpPr>
          <p:nvPr/>
        </p:nvCxnSpPr>
        <p:spPr>
          <a:xfrm>
            <a:off x="4714158" y="4801765"/>
            <a:ext cx="716619" cy="67528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5BAB4511-C634-4676-A88E-83DF32721C5E}"/>
              </a:ext>
            </a:extLst>
          </p:cNvPr>
          <p:cNvSpPr txBox="1"/>
          <p:nvPr/>
        </p:nvSpPr>
        <p:spPr>
          <a:xfrm>
            <a:off x="5491606" y="5248506"/>
            <a:ext cx="1474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j-ea"/>
                <a:ea typeface="+mj-ea"/>
              </a:rPr>
              <a:t>錯位設計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區域區隔</a:t>
            </a:r>
          </a:p>
        </p:txBody>
      </p:sp>
      <p:cxnSp>
        <p:nvCxnSpPr>
          <p:cNvPr id="9" name="接點: 弧形 8">
            <a:extLst>
              <a:ext uri="{FF2B5EF4-FFF2-40B4-BE49-F238E27FC236}">
                <a16:creationId xmlns:a16="http://schemas.microsoft.com/office/drawing/2014/main" id="{41459BD1-D845-4083-9E0B-9551D38BEE8F}"/>
              </a:ext>
            </a:extLst>
          </p:cNvPr>
          <p:cNvCxnSpPr>
            <a:cxnSpLocks/>
          </p:cNvCxnSpPr>
          <p:nvPr/>
        </p:nvCxnSpPr>
        <p:spPr>
          <a:xfrm rot="16200000" flipH="1">
            <a:off x="7795380" y="4906638"/>
            <a:ext cx="403651" cy="28008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52E33E4-82BA-43B7-A147-51FB24A14FCA}"/>
              </a:ext>
            </a:extLst>
          </p:cNvPr>
          <p:cNvSpPr txBox="1"/>
          <p:nvPr/>
        </p:nvSpPr>
        <p:spPr>
          <a:xfrm>
            <a:off x="7266130" y="5329581"/>
            <a:ext cx="16404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j-ea"/>
                <a:ea typeface="+mj-ea"/>
              </a:rPr>
              <a:t>懸浮置頂按鈕</a:t>
            </a:r>
          </a:p>
        </p:txBody>
      </p:sp>
      <p:cxnSp>
        <p:nvCxnSpPr>
          <p:cNvPr id="26" name="接點: 弧形 25">
            <a:extLst>
              <a:ext uri="{FF2B5EF4-FFF2-40B4-BE49-F238E27FC236}">
                <a16:creationId xmlns:a16="http://schemas.microsoft.com/office/drawing/2014/main" id="{B75BC062-703F-4D2F-B075-97CC6DC453E3}"/>
              </a:ext>
            </a:extLst>
          </p:cNvPr>
          <p:cNvCxnSpPr>
            <a:cxnSpLocks/>
          </p:cNvCxnSpPr>
          <p:nvPr/>
        </p:nvCxnSpPr>
        <p:spPr>
          <a:xfrm rot="10800000">
            <a:off x="3959880" y="1653093"/>
            <a:ext cx="788263" cy="73055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4A046804-D450-4735-BB87-B8423DE8EE4C}"/>
              </a:ext>
            </a:extLst>
          </p:cNvPr>
          <p:cNvSpPr txBox="1"/>
          <p:nvPr/>
        </p:nvSpPr>
        <p:spPr>
          <a:xfrm>
            <a:off x="3959880" y="1014766"/>
            <a:ext cx="16404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j-ea"/>
                <a:ea typeface="+mj-ea"/>
              </a:rPr>
              <a:t>厲害食譜幻燈片，連結到料理網站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52037BDD-4C73-46E6-A988-1EDF1A4FB853}"/>
              </a:ext>
            </a:extLst>
          </p:cNvPr>
          <p:cNvGrpSpPr/>
          <p:nvPr/>
        </p:nvGrpSpPr>
        <p:grpSpPr>
          <a:xfrm>
            <a:off x="297791" y="3485735"/>
            <a:ext cx="2634986" cy="3144422"/>
            <a:chOff x="242411" y="2381048"/>
            <a:chExt cx="2634986" cy="3144422"/>
          </a:xfrm>
        </p:grpSpPr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9E64D161-91F4-47B9-9854-42B8103303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6398"/>
            <a:stretch/>
          </p:blipFill>
          <p:spPr>
            <a:xfrm>
              <a:off x="242411" y="2381048"/>
              <a:ext cx="2634986" cy="1510533"/>
            </a:xfrm>
            <a:prstGeom prst="rect">
              <a:avLst/>
            </a:prstGeom>
          </p:spPr>
        </p:pic>
        <p:pic>
          <p:nvPicPr>
            <p:cNvPr id="28" name="圖片 27">
              <a:extLst>
                <a:ext uri="{FF2B5EF4-FFF2-40B4-BE49-F238E27FC236}">
                  <a16:creationId xmlns:a16="http://schemas.microsoft.com/office/drawing/2014/main" id="{20F297F1-7E79-49C3-A856-1365EE02BA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920"/>
            <a:stretch/>
          </p:blipFill>
          <p:spPr>
            <a:xfrm>
              <a:off x="242411" y="3864387"/>
              <a:ext cx="2634986" cy="1661083"/>
            </a:xfrm>
            <a:prstGeom prst="rect">
              <a:avLst/>
            </a:prstGeom>
          </p:spPr>
        </p:pic>
      </p:grpSp>
      <p:cxnSp>
        <p:nvCxnSpPr>
          <p:cNvPr id="30" name="接點: 弧形 29">
            <a:extLst>
              <a:ext uri="{FF2B5EF4-FFF2-40B4-BE49-F238E27FC236}">
                <a16:creationId xmlns:a16="http://schemas.microsoft.com/office/drawing/2014/main" id="{56788F86-B087-450B-817E-C703BCC65D3C}"/>
              </a:ext>
            </a:extLst>
          </p:cNvPr>
          <p:cNvCxnSpPr>
            <a:cxnSpLocks/>
          </p:cNvCxnSpPr>
          <p:nvPr/>
        </p:nvCxnSpPr>
        <p:spPr>
          <a:xfrm rot="10800000" flipV="1">
            <a:off x="2834498" y="4464304"/>
            <a:ext cx="2195977" cy="93131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BBE02A1E-FE58-48FB-8E5C-3797ABE119A0}"/>
              </a:ext>
            </a:extLst>
          </p:cNvPr>
          <p:cNvSpPr txBox="1"/>
          <p:nvPr/>
        </p:nvSpPr>
        <p:spPr>
          <a:xfrm>
            <a:off x="3025549" y="5473540"/>
            <a:ext cx="1474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j-ea"/>
                <a:ea typeface="+mj-ea"/>
              </a:rPr>
              <a:t>點擊顯示資訊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en-US" altLang="zh-TW" sz="1600" dirty="0">
                <a:latin typeface="+mj-ea"/>
                <a:ea typeface="+mj-ea"/>
              </a:rPr>
              <a:t>(</a:t>
            </a:r>
            <a:r>
              <a:rPr lang="zh-TW" altLang="en-US" sz="1600" dirty="0">
                <a:latin typeface="+mj-ea"/>
                <a:ea typeface="+mj-ea"/>
              </a:rPr>
              <a:t>刪除</a:t>
            </a:r>
            <a:r>
              <a:rPr lang="en-US" altLang="zh-TW" sz="1600" dirty="0">
                <a:latin typeface="+mj-ea"/>
                <a:ea typeface="+mj-ea"/>
              </a:rPr>
              <a:t>)</a:t>
            </a:r>
            <a:endParaRPr lang="zh-TW" altLang="en-US" sz="1600" dirty="0">
              <a:latin typeface="+mj-ea"/>
              <a:ea typeface="+mj-ea"/>
            </a:endParaRP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0D3AD2C3-6367-4343-B738-8599FF17B788}"/>
              </a:ext>
            </a:extLst>
          </p:cNvPr>
          <p:cNvSpPr txBox="1"/>
          <p:nvPr/>
        </p:nvSpPr>
        <p:spPr>
          <a:xfrm>
            <a:off x="877996" y="2879786"/>
            <a:ext cx="1474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j-ea"/>
                <a:ea typeface="+mj-ea"/>
              </a:rPr>
              <a:t>步驟左右排列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讓畫面更活潑</a:t>
            </a:r>
          </a:p>
        </p:txBody>
      </p:sp>
    </p:spTree>
    <p:extLst>
      <p:ext uri="{BB962C8B-B14F-4D97-AF65-F5344CB8AC3E}">
        <p14:creationId xmlns:p14="http://schemas.microsoft.com/office/powerpoint/2010/main" val="1896203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4D4754F-DB6A-4B1D-ACCF-647C1F131301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TW" altLang="en-US" dirty="0"/>
              <a:t>網站介紹</a:t>
            </a:r>
            <a:r>
              <a:rPr lang="en-US" altLang="zh-TW" dirty="0"/>
              <a:t>-RWD</a:t>
            </a:r>
            <a:endParaRPr lang="zh-TW" altLang="en-US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4A046804-D450-4735-BB87-B8423DE8EE4C}"/>
              </a:ext>
            </a:extLst>
          </p:cNvPr>
          <p:cNvSpPr txBox="1"/>
          <p:nvPr/>
        </p:nvSpPr>
        <p:spPr>
          <a:xfrm>
            <a:off x="3056800" y="1035308"/>
            <a:ext cx="121756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latin typeface="+mj-ea"/>
                <a:ea typeface="+mj-ea"/>
              </a:rPr>
              <a:t>項目排列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172E081-AE79-47D2-AA36-51EF6BD2A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887" y="2088312"/>
            <a:ext cx="3671259" cy="17761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16EC53F-948F-4A6D-827C-EF8694251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641" y="2088313"/>
            <a:ext cx="2287208" cy="17761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AFE5232D-6ADE-4D48-9FE4-5BCBC68D9B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0584" y="2976362"/>
            <a:ext cx="1414251" cy="106068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11" name="接點: 弧形 10">
            <a:extLst>
              <a:ext uri="{FF2B5EF4-FFF2-40B4-BE49-F238E27FC236}">
                <a16:creationId xmlns:a16="http://schemas.microsoft.com/office/drawing/2014/main" id="{92261589-888E-4AE9-8E4F-3D2402EF1616}"/>
              </a:ext>
            </a:extLst>
          </p:cNvPr>
          <p:cNvCxnSpPr>
            <a:cxnSpLocks/>
          </p:cNvCxnSpPr>
          <p:nvPr/>
        </p:nvCxnSpPr>
        <p:spPr>
          <a:xfrm rot="16200000" flipH="1">
            <a:off x="7326106" y="2245462"/>
            <a:ext cx="572071" cy="54445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6340372-B465-466E-8C34-381AF4DAC4A3}"/>
              </a:ext>
            </a:extLst>
          </p:cNvPr>
          <p:cNvSpPr txBox="1"/>
          <p:nvPr/>
        </p:nvSpPr>
        <p:spPr>
          <a:xfrm>
            <a:off x="7451308" y="1914211"/>
            <a:ext cx="13107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dirty="0">
                <a:latin typeface="+mj-ea"/>
                <a:ea typeface="+mj-ea"/>
              </a:rPr>
              <a:t>按鈕彈出側邊隱藏菜單</a:t>
            </a:r>
          </a:p>
        </p:txBody>
      </p:sp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CCADA7ED-E548-4997-8DF2-09822BC4A66B}"/>
              </a:ext>
            </a:extLst>
          </p:cNvPr>
          <p:cNvSpPr/>
          <p:nvPr/>
        </p:nvSpPr>
        <p:spPr>
          <a:xfrm>
            <a:off x="4600386" y="2886086"/>
            <a:ext cx="396709" cy="1805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5DF1F0A3-96F3-4A8E-9C3E-56F8BF0B89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7778" y="4271085"/>
            <a:ext cx="1413059" cy="1604781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D6B1E5D1-ADA3-49D2-9044-84BE35C5B2AF}"/>
              </a:ext>
            </a:extLst>
          </p:cNvPr>
          <p:cNvSpPr txBox="1"/>
          <p:nvPr/>
        </p:nvSpPr>
        <p:spPr>
          <a:xfrm>
            <a:off x="1207853" y="3932531"/>
            <a:ext cx="13107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+mj-ea"/>
                <a:ea typeface="+mj-ea"/>
              </a:rPr>
              <a:t>3</a:t>
            </a:r>
            <a:r>
              <a:rPr lang="zh-TW" altLang="en-US" sz="1600" dirty="0">
                <a:latin typeface="+mj-ea"/>
                <a:ea typeface="+mj-ea"/>
              </a:rPr>
              <a:t>個一行</a:t>
            </a:r>
          </a:p>
        </p:txBody>
      </p:sp>
      <p:sp>
        <p:nvSpPr>
          <p:cNvPr id="26" name="箭號: 向右 25">
            <a:extLst>
              <a:ext uri="{FF2B5EF4-FFF2-40B4-BE49-F238E27FC236}">
                <a16:creationId xmlns:a16="http://schemas.microsoft.com/office/drawing/2014/main" id="{C533CCDD-3C54-4332-ABAD-6E3DF91E148F}"/>
              </a:ext>
            </a:extLst>
          </p:cNvPr>
          <p:cNvSpPr/>
          <p:nvPr/>
        </p:nvSpPr>
        <p:spPr>
          <a:xfrm rot="8429265">
            <a:off x="4661580" y="4142623"/>
            <a:ext cx="396709" cy="1805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ACF6B378-196C-4B31-A499-9019825874BF}"/>
              </a:ext>
            </a:extLst>
          </p:cNvPr>
          <p:cNvSpPr txBox="1"/>
          <p:nvPr/>
        </p:nvSpPr>
        <p:spPr>
          <a:xfrm>
            <a:off x="5389351" y="1035308"/>
            <a:ext cx="145443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latin typeface="+mj-ea"/>
                <a:ea typeface="+mj-ea"/>
              </a:rPr>
              <a:t>超連結菜單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9AF5E633-0450-47B5-A59B-B6ACF12133D4}"/>
              </a:ext>
            </a:extLst>
          </p:cNvPr>
          <p:cNvSpPr txBox="1"/>
          <p:nvPr/>
        </p:nvSpPr>
        <p:spPr>
          <a:xfrm>
            <a:off x="5389351" y="3932531"/>
            <a:ext cx="13107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+mj-ea"/>
                <a:ea typeface="+mj-ea"/>
              </a:rPr>
              <a:t>2</a:t>
            </a:r>
            <a:r>
              <a:rPr lang="zh-TW" altLang="en-US" sz="1600" dirty="0">
                <a:latin typeface="+mj-ea"/>
                <a:ea typeface="+mj-ea"/>
              </a:rPr>
              <a:t>個一行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DCAC6B62-6033-4653-80BE-38447E884FC5}"/>
              </a:ext>
            </a:extLst>
          </p:cNvPr>
          <p:cNvSpPr txBox="1"/>
          <p:nvPr/>
        </p:nvSpPr>
        <p:spPr>
          <a:xfrm>
            <a:off x="4415007" y="5138631"/>
            <a:ext cx="13107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+mj-ea"/>
                <a:ea typeface="+mj-ea"/>
              </a:rPr>
              <a:t>1</a:t>
            </a:r>
            <a:r>
              <a:rPr lang="zh-TW" altLang="en-US" sz="1600" dirty="0">
                <a:latin typeface="+mj-ea"/>
                <a:ea typeface="+mj-ea"/>
              </a:rPr>
              <a:t>個一行</a:t>
            </a:r>
          </a:p>
        </p:txBody>
      </p:sp>
    </p:spTree>
    <p:extLst>
      <p:ext uri="{BB962C8B-B14F-4D97-AF65-F5344CB8AC3E}">
        <p14:creationId xmlns:p14="http://schemas.microsoft.com/office/powerpoint/2010/main" val="2512869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4D4754F-DB6A-4B1D-ACCF-647C1F131301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TW" altLang="en-US" dirty="0"/>
              <a:t>網站介紹</a:t>
            </a:r>
            <a:r>
              <a:rPr lang="en-US" altLang="zh-TW" dirty="0"/>
              <a:t>-RWD</a:t>
            </a:r>
            <a:endParaRPr lang="zh-TW" altLang="en-US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4A046804-D450-4735-BB87-B8423DE8EE4C}"/>
              </a:ext>
            </a:extLst>
          </p:cNvPr>
          <p:cNvSpPr txBox="1"/>
          <p:nvPr/>
        </p:nvSpPr>
        <p:spPr>
          <a:xfrm>
            <a:off x="4512813" y="799685"/>
            <a:ext cx="1121868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b="1" dirty="0">
                <a:latin typeface="+mj-ea"/>
                <a:ea typeface="+mj-ea"/>
              </a:rPr>
              <a:t>食譜筆記詳細資訊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52037BDD-4C73-46E6-A988-1EDF1A4FB853}"/>
              </a:ext>
            </a:extLst>
          </p:cNvPr>
          <p:cNvGrpSpPr/>
          <p:nvPr/>
        </p:nvGrpSpPr>
        <p:grpSpPr>
          <a:xfrm>
            <a:off x="1638435" y="1664677"/>
            <a:ext cx="2634986" cy="3144422"/>
            <a:chOff x="242411" y="2381048"/>
            <a:chExt cx="2634986" cy="3144422"/>
          </a:xfrm>
        </p:grpSpPr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9E64D161-91F4-47B9-9854-42B8103303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6398"/>
            <a:stretch/>
          </p:blipFill>
          <p:spPr>
            <a:xfrm>
              <a:off x="242411" y="2381048"/>
              <a:ext cx="2634986" cy="1510533"/>
            </a:xfrm>
            <a:prstGeom prst="rect">
              <a:avLst/>
            </a:prstGeom>
          </p:spPr>
        </p:pic>
        <p:pic>
          <p:nvPicPr>
            <p:cNvPr id="28" name="圖片 27">
              <a:extLst>
                <a:ext uri="{FF2B5EF4-FFF2-40B4-BE49-F238E27FC236}">
                  <a16:creationId xmlns:a16="http://schemas.microsoft.com/office/drawing/2014/main" id="{20F297F1-7E79-49C3-A856-1365EE02BA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920"/>
            <a:stretch/>
          </p:blipFill>
          <p:spPr>
            <a:xfrm>
              <a:off x="242411" y="3864387"/>
              <a:ext cx="2634986" cy="1661083"/>
            </a:xfrm>
            <a:prstGeom prst="rect">
              <a:avLst/>
            </a:prstGeom>
          </p:spPr>
        </p:pic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45C1DC1C-6A0F-40B1-8ABC-CF870B338173}"/>
              </a:ext>
            </a:extLst>
          </p:cNvPr>
          <p:cNvGrpSpPr/>
          <p:nvPr/>
        </p:nvGrpSpPr>
        <p:grpSpPr>
          <a:xfrm>
            <a:off x="5927233" y="1112000"/>
            <a:ext cx="1991348" cy="4633996"/>
            <a:chOff x="2263859" y="982131"/>
            <a:chExt cx="1991348" cy="4633996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370A91D2-3628-41F0-86A4-2B8280C7F5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8974"/>
            <a:stretch/>
          </p:blipFill>
          <p:spPr>
            <a:xfrm>
              <a:off x="2263859" y="982131"/>
              <a:ext cx="1991347" cy="1976563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42E87331-87CA-4670-9E74-CED2C111BC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5408" b="5482"/>
            <a:stretch/>
          </p:blipFill>
          <p:spPr>
            <a:xfrm>
              <a:off x="2263859" y="2950455"/>
              <a:ext cx="1991347" cy="1932643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D1FC937B-73D8-48F1-B360-B49748E5CE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41773"/>
            <a:stretch/>
          </p:blipFill>
          <p:spPr>
            <a:xfrm>
              <a:off x="2267791" y="4354261"/>
              <a:ext cx="1987416" cy="1261866"/>
            </a:xfrm>
            <a:prstGeom prst="rect">
              <a:avLst/>
            </a:prstGeom>
          </p:spPr>
        </p:pic>
      </p:grpSp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7FD5BD49-4E98-4EFD-9AE4-4FC4FBE5173D}"/>
              </a:ext>
            </a:extLst>
          </p:cNvPr>
          <p:cNvSpPr/>
          <p:nvPr/>
        </p:nvSpPr>
        <p:spPr>
          <a:xfrm>
            <a:off x="4846457" y="3471774"/>
            <a:ext cx="493872" cy="1683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4255A0C2-2E16-474F-92E5-C4BED60ADA69}"/>
              </a:ext>
            </a:extLst>
          </p:cNvPr>
          <p:cNvSpPr txBox="1"/>
          <p:nvPr/>
        </p:nvSpPr>
        <p:spPr>
          <a:xfrm>
            <a:off x="4375018" y="4862049"/>
            <a:ext cx="1483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j-ea"/>
                <a:ea typeface="+mj-ea"/>
              </a:rPr>
              <a:t>步驟圖片隱藏，畫面變小後，空間會太擁擠</a:t>
            </a:r>
          </a:p>
        </p:txBody>
      </p:sp>
      <p:cxnSp>
        <p:nvCxnSpPr>
          <p:cNvPr id="32" name="接點: 弧形 31">
            <a:extLst>
              <a:ext uri="{FF2B5EF4-FFF2-40B4-BE49-F238E27FC236}">
                <a16:creationId xmlns:a16="http://schemas.microsoft.com/office/drawing/2014/main" id="{E70195A1-5159-49C1-93A1-D39645F3C46C}"/>
              </a:ext>
            </a:extLst>
          </p:cNvPr>
          <p:cNvCxnSpPr>
            <a:cxnSpLocks/>
          </p:cNvCxnSpPr>
          <p:nvPr/>
        </p:nvCxnSpPr>
        <p:spPr>
          <a:xfrm rot="16200000" flipV="1">
            <a:off x="5695090" y="2450153"/>
            <a:ext cx="462515" cy="4021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接點: 弧形 33">
            <a:extLst>
              <a:ext uri="{FF2B5EF4-FFF2-40B4-BE49-F238E27FC236}">
                <a16:creationId xmlns:a16="http://schemas.microsoft.com/office/drawing/2014/main" id="{9557F5C4-9BBC-4742-9425-5C303D669DED}"/>
              </a:ext>
            </a:extLst>
          </p:cNvPr>
          <p:cNvCxnSpPr>
            <a:cxnSpLocks/>
          </p:cNvCxnSpPr>
          <p:nvPr/>
        </p:nvCxnSpPr>
        <p:spPr>
          <a:xfrm rot="10800000" flipV="1">
            <a:off x="5634682" y="1746953"/>
            <a:ext cx="463991" cy="39647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7BCE3249-43BC-4F61-B60F-59718A467EB6}"/>
              </a:ext>
            </a:extLst>
          </p:cNvPr>
          <p:cNvSpPr txBox="1"/>
          <p:nvPr/>
        </p:nvSpPr>
        <p:spPr>
          <a:xfrm>
            <a:off x="4456253" y="2143429"/>
            <a:ext cx="12349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latin typeface="+mj-ea"/>
                <a:ea typeface="+mj-ea"/>
              </a:rPr>
              <a:t>1</a:t>
            </a:r>
            <a:r>
              <a:rPr lang="zh-TW" altLang="en-US" sz="1600" dirty="0">
                <a:latin typeface="+mj-ea"/>
                <a:ea typeface="+mj-ea"/>
              </a:rPr>
              <a:t>行</a:t>
            </a:r>
            <a:r>
              <a:rPr lang="en-US" altLang="zh-TW" sz="1600" dirty="0">
                <a:latin typeface="+mj-ea"/>
                <a:ea typeface="+mj-ea"/>
              </a:rPr>
              <a:t>1</a:t>
            </a:r>
            <a:r>
              <a:rPr lang="zh-TW" altLang="en-US" sz="1600" dirty="0">
                <a:latin typeface="+mj-ea"/>
                <a:ea typeface="+mj-ea"/>
              </a:rPr>
              <a:t>個顯示</a:t>
            </a:r>
          </a:p>
        </p:txBody>
      </p:sp>
    </p:spTree>
    <p:extLst>
      <p:ext uri="{BB962C8B-B14F-4D97-AF65-F5344CB8AC3E}">
        <p14:creationId xmlns:p14="http://schemas.microsoft.com/office/powerpoint/2010/main" val="23730488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115</TotalTime>
  <Words>292</Words>
  <Application>Microsoft Office PowerPoint</Application>
  <PresentationFormat>寬螢幕</PresentationFormat>
  <Paragraphs>76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5" baseType="lpstr">
      <vt:lpstr>微軟正黑體</vt:lpstr>
      <vt:lpstr>Arial</vt:lpstr>
      <vt:lpstr>Garamond</vt:lpstr>
      <vt:lpstr>有機</vt:lpstr>
      <vt:lpstr>小專題發表 食譜筆記</vt:lpstr>
      <vt:lpstr>題目發想</vt:lpstr>
      <vt:lpstr>時程規劃</vt:lpstr>
      <vt:lpstr>網頁設計</vt:lpstr>
      <vt:lpstr>程式與套件</vt:lpstr>
      <vt:lpstr>網站介紹</vt:lpstr>
      <vt:lpstr>網站介紹</vt:lpstr>
      <vt:lpstr>網站介紹-RWD</vt:lpstr>
      <vt:lpstr>網站介紹-RWD</vt:lpstr>
      <vt:lpstr>未來方向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小專題發表 食譜筆記</dc:title>
  <dc:creator>Ansel Siao</dc:creator>
  <cp:lastModifiedBy>Ansel Siao</cp:lastModifiedBy>
  <cp:revision>16</cp:revision>
  <dcterms:created xsi:type="dcterms:W3CDTF">2022-10-12T14:13:55Z</dcterms:created>
  <dcterms:modified xsi:type="dcterms:W3CDTF">2022-10-12T16:09:48Z</dcterms:modified>
</cp:coreProperties>
</file>

<file path=docProps/thumbnail.jpeg>
</file>